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8" r:id="rId3"/>
    <p:sldId id="259" r:id="rId4"/>
    <p:sldId id="267" r:id="rId5"/>
    <p:sldId id="262" r:id="rId6"/>
    <p:sldId id="268" r:id="rId7"/>
    <p:sldId id="264" r:id="rId8"/>
    <p:sldId id="269" r:id="rId9"/>
    <p:sldId id="272" r:id="rId10"/>
    <p:sldId id="270" r:id="rId11"/>
    <p:sldId id="273" r:id="rId12"/>
    <p:sldId id="27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F9B8C-7725-4AF7-99EC-493018559C84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68C5A-C519-471B-8950-C21C466A04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3518-C6DB-4525-B37E-FA2E7A8ABE01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8A388-8D9C-44DF-9247-DC044C04A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F485B-BA41-4674-8877-B85498C86110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304D9-5878-4DBF-9E98-68A157C33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1E9D7-6DA2-45D5-8112-7D15BF787BEE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2CEE2-2836-43AC-B5ED-FDD106C388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00344-56CC-411E-BB31-5410857FBE45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C8AD4-FAE6-4C20-82FD-5EBFC14A1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17514-138D-4C56-A97C-78F6532700BE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BB25A-D242-4AB9-B380-1B5C9A85E1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44C34-CEB0-4D50-AB71-350136CC974A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48996-E60D-4117-BC03-0D20185A1F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38154-1405-4B53-84E8-60A056E7955D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DE2C1-61E1-4ECF-9C2A-5C17B513EB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836AE-5971-44FC-8B04-98CEEA6EADBF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621B5-A290-482E-BD66-445A71EFFA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2B894-5AE0-4524-9E70-36206635001B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C0725-79AE-4840-97B3-09CD546CA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B1D1A-309B-403B-9901-259C226C5108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DDB4C-71BC-4BD8-97CB-B47A6F238B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CB409D-EA97-4257-B38C-BE70BD361109}" type="datetimeFigureOut">
              <a:rPr lang="ru-RU"/>
              <a:pPr>
                <a:defRPr/>
              </a:pPr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83EB6C-C8F2-4186-BBE2-AB34C71CA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7.jpeg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C:\Users\ПОЛЬЗОВАТЕЛЬ\Desktop\умкаа\1c114b691c7902b636fa534f534a5b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0" y="0"/>
            <a:ext cx="91440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400" b="1" dirty="0"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dirty="0">
                <a:latin typeface="Calibri" pitchFamily="34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3200" b="1" dirty="0">
                <a:latin typeface="Calibri" pitchFamily="34" charset="0"/>
                <a:cs typeface="Times New Roman" pitchFamily="18" charset="0"/>
              </a:rPr>
              <a:t>Игра по УМК для старшей группы: </a:t>
            </a:r>
          </a:p>
          <a:p>
            <a:pPr algn="ctr"/>
            <a:r>
              <a:rPr lang="ru-RU" sz="3200" b="1" dirty="0">
                <a:latin typeface="Calibri" pitchFamily="34" charset="0"/>
                <a:cs typeface="Times New Roman" pitchFamily="18" charset="0"/>
              </a:rPr>
              <a:t> «В гостях у бабушки и дедушки» </a:t>
            </a:r>
          </a:p>
          <a:p>
            <a:pPr algn="ctr"/>
            <a:endParaRPr lang="ru-RU" sz="3200" b="1" dirty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3200" b="1" dirty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3200" b="1" dirty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Calibri" pitchFamily="34" charset="0"/>
              <a:cs typeface="Times New Roman" pitchFamily="18" charset="0"/>
            </a:endParaRPr>
          </a:p>
          <a:p>
            <a:pPr algn="r"/>
            <a:r>
              <a:rPr lang="ru-RU" sz="2400" b="1" dirty="0">
                <a:latin typeface="Calibri" pitchFamily="34" charset="0"/>
                <a:cs typeface="Times New Roman" pitchFamily="18" charset="0"/>
              </a:rPr>
              <a:t>Выполнила: </a:t>
            </a:r>
            <a:r>
              <a:rPr lang="ru-RU" sz="2400" b="1" dirty="0" err="1">
                <a:cs typeface="Times New Roman" pitchFamily="18" charset="0"/>
              </a:rPr>
              <a:t>Ахметшина</a:t>
            </a:r>
            <a:r>
              <a:rPr lang="ru-RU" sz="2400" b="1" dirty="0">
                <a:cs typeface="Times New Roman" pitchFamily="18" charset="0"/>
              </a:rPr>
              <a:t> З.З</a:t>
            </a:r>
            <a:r>
              <a:rPr lang="ru-RU" sz="2400" b="1" dirty="0" smtClean="0">
                <a:cs typeface="Times New Roman" pitchFamily="18" charset="0"/>
              </a:rPr>
              <a:t>.</a:t>
            </a:r>
          </a:p>
          <a:p>
            <a:pPr algn="r"/>
            <a:r>
              <a:rPr lang="ru-RU" sz="2400" b="1" dirty="0" smtClean="0">
                <a:cs typeface="Times New Roman" pitchFamily="18" charset="0"/>
              </a:rPr>
              <a:t>МБДОУ «Алексеевский детский</a:t>
            </a:r>
          </a:p>
          <a:p>
            <a:pPr algn="r"/>
            <a:r>
              <a:rPr lang="ru-RU" sz="2400" b="1" dirty="0">
                <a:cs typeface="Times New Roman" pitchFamily="18" charset="0"/>
              </a:rPr>
              <a:t>с</a:t>
            </a:r>
            <a:r>
              <a:rPr lang="ru-RU" sz="2400" b="1" dirty="0" smtClean="0">
                <a:cs typeface="Times New Roman" pitchFamily="18" charset="0"/>
              </a:rPr>
              <a:t>ад № 4 «Березка»</a:t>
            </a:r>
            <a:endParaRPr lang="ru-RU" sz="2400" b="1" dirty="0">
              <a:cs typeface="Times New Roman" pitchFamily="18" charset="0"/>
            </a:endParaRPr>
          </a:p>
          <a:p>
            <a:pPr algn="r"/>
            <a:endParaRPr lang="ru-RU" sz="2400" b="1" dirty="0">
              <a:latin typeface="Calibri" pitchFamily="34" charset="0"/>
              <a:cs typeface="Times New Roman" pitchFamily="18" charset="0"/>
            </a:endParaRPr>
          </a:p>
          <a:p>
            <a:pPr algn="r"/>
            <a:endParaRPr lang="ru-RU" sz="2400" b="1" dirty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642938" y="2286000"/>
            <a:ext cx="60007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latin typeface="Calibri" pitchFamily="34" charset="0"/>
              </a:rPr>
              <a:t>Утыра бер ак чүлмәк,</a:t>
            </a:r>
          </a:p>
          <a:p>
            <a:r>
              <a:rPr lang="ru-RU" sz="5400" b="1">
                <a:latin typeface="Calibri" pitchFamily="34" charset="0"/>
              </a:rPr>
              <a:t> Өстенә кигән йөз күлмәк.</a:t>
            </a: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43042" y="3857628"/>
            <a:ext cx="3524258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Угадав загадку вы узнаете, что пошла собирать мама.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 descr="C:\Users\ПОЛЬЗОВАТЕЛЬ\Desktop\картинки\Полянка\0_67853_594de3fd_X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ящик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7652"/>
          <a:stretch>
            <a:fillRect/>
          </a:stretch>
        </p:blipFill>
        <p:spPr bwMode="auto">
          <a:xfrm>
            <a:off x="0" y="4357688"/>
            <a:ext cx="30956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/>
              <a:t>Помогите маме собрать  капусту. Сколько она капусты собрала?</a:t>
            </a:r>
            <a:endParaRPr lang="ru-RU" sz="2400" smtClean="0"/>
          </a:p>
        </p:txBody>
      </p:sp>
      <p:pic>
        <p:nvPicPr>
          <p:cNvPr id="23556" name="Picture 3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25" y="4214813"/>
            <a:ext cx="430530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4143375"/>
            <a:ext cx="15001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4714875"/>
            <a:ext cx="15001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13" y="2071688"/>
            <a:ext cx="2378075" cy="531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928813" y="2000250"/>
            <a:ext cx="8080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  <a:latin typeface="Calibri" pitchFamily="34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8.67052E-7 L -0.33871 0.05248 " pathEditMode="relative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1.32948E-6 L -0.36216 -0.02081 " pathEditMode="relative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714375" y="428625"/>
            <a:ext cx="8229600" cy="1143000"/>
          </a:xfrm>
        </p:spPr>
        <p:txBody>
          <a:bodyPr/>
          <a:lstStyle/>
          <a:p>
            <a:r>
              <a:rPr lang="ru-RU" sz="2800" b="1" smtClean="0"/>
              <a:t>Посмотрите на картинку и назовите, что собрали, а что ещё осталось собрать в огороде?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214563"/>
            <a:ext cx="22701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110038"/>
            <a:ext cx="2214563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38" y="2143125"/>
            <a:ext cx="1550987" cy="14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625" t="16385" r="8261" b="43074"/>
          <a:stretch>
            <a:fillRect/>
          </a:stretch>
        </p:blipFill>
        <p:spPr bwMode="auto">
          <a:xfrm>
            <a:off x="4214813" y="2357438"/>
            <a:ext cx="1884362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61" t="29453" r="61539" b="5479"/>
          <a:stretch>
            <a:fillRect/>
          </a:stretch>
        </p:blipFill>
        <p:spPr bwMode="auto">
          <a:xfrm>
            <a:off x="0" y="4643438"/>
            <a:ext cx="2000250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226" t="16667" r="9547" b="38889"/>
          <a:stretch>
            <a:fillRect/>
          </a:stretch>
        </p:blipFill>
        <p:spPr bwMode="auto">
          <a:xfrm>
            <a:off x="6786563" y="2571750"/>
            <a:ext cx="1643062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4000500"/>
            <a:ext cx="1712912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857625"/>
            <a:ext cx="146208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3573016"/>
            <a:ext cx="5889848" cy="220844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latin typeface="Monotype Corsiva" panose="03010101010201010101" pitchFamily="66" charset="0"/>
              </a:rPr>
              <a:t>Задачи 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00338" y="3789363"/>
            <a:ext cx="5975350" cy="3068637"/>
          </a:xfrm>
        </p:spPr>
        <p:txBody>
          <a:bodyPr rtlCol="0">
            <a:normAutofit fontScale="40000" lnSpcReduction="20000"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/>
              <a:t> </a:t>
            </a:r>
            <a:r>
              <a:rPr lang="ru-RU" sz="4000" b="1" i="1" dirty="0" smtClean="0"/>
              <a:t>Воспитательные - </a:t>
            </a:r>
            <a:r>
              <a:rPr lang="ru-RU" sz="4000" dirty="0" smtClean="0"/>
              <a:t>Воспитывать внимательность, умение точно следовать инструкции. Пробуждать интерес к обучению татарскому языку.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4000" dirty="0" smtClean="0"/>
          </a:p>
          <a:p>
            <a:pPr algn="just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4000" b="1" i="1" dirty="0" smtClean="0"/>
              <a:t>Развивающие -</a:t>
            </a:r>
            <a:r>
              <a:rPr lang="ru-RU" sz="4000" dirty="0" smtClean="0"/>
              <a:t> Развивать навыки порядкового счета,  обобщать, устанавливать причинно-следственные и логические связи. Развивать диалогическую речь и обращение друг другу на татарском языке.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dirty="0" smtClean="0"/>
              <a:t>.</a:t>
            </a:r>
            <a:endParaRPr lang="ru-RU" sz="4000" dirty="0" smtClean="0">
              <a:solidFill>
                <a:srgbClr val="464646"/>
              </a:solidFill>
              <a:ea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4000" b="1" i="1" dirty="0" smtClean="0"/>
              <a:t>Образовательные - </a:t>
            </a:r>
            <a:r>
              <a:rPr lang="ru-RU" sz="4000" dirty="0" smtClean="0"/>
              <a:t>Закрепление речевого материала в игровой форме.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6206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latin typeface="Monotype Corsiva" panose="03010101010201010101" pitchFamily="66" charset="0"/>
                <a:cs typeface="+mn-cs"/>
              </a:rPr>
              <a:t>Цель игры:</a:t>
            </a:r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  <a:cs typeface="+mn-cs"/>
              </a:rPr>
              <a:t> 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  <a:cs typeface="+mn-cs"/>
              </a:rPr>
              <a:t/>
            </a:r>
            <a:b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  <a:cs typeface="+mn-cs"/>
              </a:rPr>
            </a:br>
            <a:endParaRPr lang="ru-RU" dirty="0">
              <a:latin typeface="+mn-lt"/>
              <a:cs typeface="+mn-cs"/>
            </a:endParaRPr>
          </a:p>
        </p:txBody>
      </p:sp>
      <p:sp>
        <p:nvSpPr>
          <p:cNvPr id="14341" name="Прямоугольник 5"/>
          <p:cNvSpPr>
            <a:spLocks noChangeArrowheads="1"/>
          </p:cNvSpPr>
          <p:nvPr/>
        </p:nvSpPr>
        <p:spPr bwMode="auto">
          <a:xfrm>
            <a:off x="3132138" y="1268413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ru-RU" b="1">
                <a:latin typeface="Calibri" pitchFamily="34" charset="0"/>
                <a:cs typeface="Times New Roman" pitchFamily="18" charset="0"/>
              </a:rPr>
              <a:t>Учить детей порядковому счету в пределах десяти на двух языках.</a:t>
            </a:r>
            <a:endParaRPr lang="ru-RU" b="1">
              <a:latin typeface="Calibri" pitchFamily="34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b="1">
                <a:latin typeface="Calibri" pitchFamily="34" charset="0"/>
              </a:rPr>
              <a:t>Обучать детей умению вести монологическую и диалогическую речь  на двух языках.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b="1">
                <a:latin typeface="Calibri" pitchFamily="34" charset="0"/>
              </a:rPr>
              <a:t>Закреплять знания детей по темам:«Семья», «Овощи»,«Фрукты»,</a:t>
            </a:r>
          </a:p>
          <a:p>
            <a:pPr marL="457200" indent="-457200" algn="just"/>
            <a:r>
              <a:rPr lang="ru-RU" b="1">
                <a:latin typeface="Calibri" pitchFamily="34" charset="0"/>
              </a:rPr>
              <a:t>       «Цвета», «Порядковый счет».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3571875"/>
            <a:ext cx="190182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0" y="2857500"/>
            <a:ext cx="1354138" cy="293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13" y="2071688"/>
            <a:ext cx="2378075" cy="531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00" y="2073275"/>
            <a:ext cx="2598738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Заголовок 5"/>
          <p:cNvSpPr>
            <a:spLocks noGrp="1"/>
          </p:cNvSpPr>
          <p:nvPr>
            <p:ph type="title"/>
          </p:nvPr>
        </p:nvSpPr>
        <p:spPr>
          <a:xfrm>
            <a:off x="571500" y="0"/>
            <a:ext cx="8229600" cy="1143000"/>
          </a:xfrm>
        </p:spPr>
        <p:txBody>
          <a:bodyPr/>
          <a:lstStyle/>
          <a:p>
            <a:r>
              <a:rPr lang="ru-RU" sz="2400" b="1" smtClean="0"/>
              <a:t> Сегодня мы с вами поедим на дачу.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6.12717E-6 L -0.70087 -0.0104 " pathEditMode="relative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16 0.13185  L 0.031 0  L 0.047 0.13185  L 0.063 0  L 0.078 0.13185  L 0.094 0  L 0.109 0.13185  L 0.125 0  L 0.141 0.13185  L 0.156 0  L 0.172 0.13185  L 0.187 0  L 0.203 0.13185  L 0.219 0  L 0.234 0.13185  L 0.25 0  E" pathEditMode="relative" ptsTypes="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16 0.13185  L 0.031 0  L 0.047 0.13185  L 0.063 0  L 0.078 0.13185  L 0.094 0  L 0.109 0.13185  L 0.125 0  L 0.141 0.13185  L 0.156 0  L 0.172 0.13185  L 0.187 0  L 0.203 0.13185  L 0.219 0  L 0.234 0.13185  L 0.25 0  E" pathEditMode="relative" ptsTypes="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1563" y="1571625"/>
            <a:ext cx="578643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t-RU" sz="5400" b="1">
                <a:latin typeface="Calibri" pitchFamily="34" charset="0"/>
              </a:rPr>
              <a:t>Алсу битле кызүсте,”Тып” итеп сикереп төште</a:t>
            </a:r>
            <a:endParaRPr lang="ru-RU" sz="5400" b="1">
              <a:latin typeface="Calibri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4221163"/>
            <a:ext cx="33813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/>
              <a:t>Угадав загадку вы узнаете, что пошёл собирать мальчик.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5" descr="C:\Users\ПОЛЬЗОВАТЕЛЬ\Desktop\картинки\Деревья\57102505_dandelio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9863" y="2354263"/>
            <a:ext cx="1354137" cy="450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13" y="4214813"/>
            <a:ext cx="3000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/>
              <a:t>Помогите мальчику сосчитать сколько яблок  он собрал?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88" y="3786188"/>
            <a:ext cx="658812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8" y="2143125"/>
            <a:ext cx="639762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75" y="3000375"/>
            <a:ext cx="5715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13" y="3643313"/>
            <a:ext cx="639762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88" y="1285875"/>
            <a:ext cx="639762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2428875"/>
            <a:ext cx="5715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1500188"/>
            <a:ext cx="5715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5" y="2928938"/>
            <a:ext cx="658813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2071688"/>
            <a:ext cx="658812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357313" y="4786313"/>
            <a:ext cx="8080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  <a:latin typeface="Calibri" pitchFamily="34" charset="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5.78035E-7 L 0.2441 0.24115 " pathEditMode="relative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4.62428E-6 L 0.22829 0.44046 " pathEditMode="relative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45087E-6 L 0.26788 0.5348 " pathEditMode="relative" ptsTypes="A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09827E-6 L 0.29913 0.34612 " pathEditMode="relative" ptsTypes="AA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4.85549E-6 L 0.29133 0.56624 " pathEditMode="relative" ptsTypes="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5723E-6 L 0.41736 0.40901 " pathEditMode="relative" ptsTypes="AA">
                                      <p:cBhvr>
                                        <p:cTn id="36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5.20231E-7 L 0.36216 0.30404 " pathEditMode="relative" ptsTypes="AA">
                                      <p:cBhvr>
                                        <p:cTn id="40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6.7052E-6 L 0.46475 0.15746 " pathEditMode="relative" ptsTypes="AA">
                                      <p:cBhvr>
                                        <p:cTn id="44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4798E-6 L 0.50521 0.3810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00" y="1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714375" y="2000250"/>
            <a:ext cx="657225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  <a:r>
              <a:rPr lang="ru-RU" sz="5400" b="1">
                <a:latin typeface="Calibri" pitchFamily="34" charset="0"/>
              </a:rPr>
              <a:t>Ишеге-тәрәзәсе юк,</a:t>
            </a:r>
          </a:p>
          <a:p>
            <a:r>
              <a:rPr lang="ru-RU" sz="5400" b="1">
                <a:latin typeface="Calibri" pitchFamily="34" charset="0"/>
              </a:rPr>
              <a:t> Өй эче тулы кунаклар.</a:t>
            </a: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38" y="2643188"/>
            <a:ext cx="385762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Угадав загадку вы узнаете, что пошла собирать девочка.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C:\Users\ПОЛЬЗОВАТЕЛЬ\Desktop\картинки\Полянка\0_67853_594de3fd_X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Помогите девочке собрать  огурцы. Сколько она огурцов собрала?</a:t>
            </a:r>
          </a:p>
        </p:txBody>
      </p:sp>
      <p:pic>
        <p:nvPicPr>
          <p:cNvPr id="4" name="Picture 11" descr="ящик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4535488"/>
            <a:ext cx="3095625" cy="2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25" y="4500563"/>
            <a:ext cx="350520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13" y="3929063"/>
            <a:ext cx="1481137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14750" y="3857625"/>
            <a:ext cx="714375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625" y="6072188"/>
            <a:ext cx="14811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57813" y="4429125"/>
            <a:ext cx="1481137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57688" y="5715000"/>
            <a:ext cx="14811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00500" y="5357813"/>
            <a:ext cx="14811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8" y="4857750"/>
            <a:ext cx="14811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63" y="4286250"/>
            <a:ext cx="148113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3" y="4643438"/>
            <a:ext cx="1481137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85230">
            <a:off x="3678238" y="4595813"/>
            <a:ext cx="617537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86710">
            <a:off x="5475288" y="5643563"/>
            <a:ext cx="592137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44404">
            <a:off x="4427538" y="5229225"/>
            <a:ext cx="63341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3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7813" y="5214938"/>
            <a:ext cx="14811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786063" y="1857375"/>
            <a:ext cx="8080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  <a:latin typeface="Calibri" pitchFamily="34" charset="0"/>
              </a:rPr>
              <a:t>3</a:t>
            </a:r>
          </a:p>
        </p:txBody>
      </p:sp>
      <p:pic>
        <p:nvPicPr>
          <p:cNvPr id="26" name="Picture 1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00875" y="2643188"/>
            <a:ext cx="1901825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5434E-6 L -0.29931 0.04185 " pathEditMode="relative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78035E-6 L -0.33854 -0.05248 " pathEditMode="relative" ptsTypes="AA">
                                      <p:cBhvr>
                                        <p:cTn id="20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5.26012E-6 L -0.37796 -0.13642 " pathEditMode="relative" ptsTypes="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857250" y="2857500"/>
            <a:ext cx="78581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t-RU" sz="5400" b="1">
                <a:latin typeface="Calibri" pitchFamily="34" charset="0"/>
              </a:rPr>
              <a:t>Ормый, сукмый,</a:t>
            </a:r>
          </a:p>
          <a:p>
            <a:r>
              <a:rPr lang="tt-RU" sz="5400" b="1">
                <a:latin typeface="Calibri" pitchFamily="34" charset="0"/>
              </a:rPr>
              <a:t>Үзе кешене елата</a:t>
            </a:r>
            <a:endParaRPr lang="ru-RU" sz="5400" b="1">
              <a:latin typeface="Calibri" pitchFamily="34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4076700"/>
            <a:ext cx="32385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Угадав загадку вы узнаете, что пошёл собирать папа.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 descr="C:\Users\ПОЛЬЗОВАТЕЛЬ\Desktop\картинки\Полянка\0_67853_594de3fd_X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14813"/>
            <a:ext cx="3000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/>
              <a:t>Помогите папе собрать  лук. Сколько он лука собрал?</a:t>
            </a:r>
            <a:endParaRPr lang="ru-RU" sz="2400" smtClean="0"/>
          </a:p>
        </p:txBody>
      </p:sp>
      <p:pic>
        <p:nvPicPr>
          <p:cNvPr id="21508" name="Picture 3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38" y="4714875"/>
            <a:ext cx="3503612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5263" y="2073275"/>
            <a:ext cx="2598737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50" y="4000500"/>
            <a:ext cx="603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00563" y="4500563"/>
            <a:ext cx="603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0" y="4143375"/>
            <a:ext cx="603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2063" y="4643438"/>
            <a:ext cx="5715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43563" y="4429125"/>
            <a:ext cx="5715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63" y="4071938"/>
            <a:ext cx="603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86188" y="3714750"/>
            <a:ext cx="603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86188" y="4286250"/>
            <a:ext cx="603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500188" y="2071688"/>
            <a:ext cx="8080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FF0000"/>
                </a:solidFill>
                <a:latin typeface="Calibri" pitchFamily="34" charset="0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5434E-6 L -0.32517 0.0487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00" y="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72 0.08046 L -0.35643 0.0069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-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62428E-6 L -0.32483 0.0901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00" y="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50867E-6 L -0.37153 -0.0136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00" y="-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12139E-6 L -0.31649 0.0277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0" y="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9133 L -0.37899 -0.0136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0" y="-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36994E-6 L -0.30834 0.0698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00" y="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8.67052E-7 L -0.40208 -0.0346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00" y="-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194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Задачи :</vt:lpstr>
      <vt:lpstr> Сегодня мы с вами поедим на дачу. </vt:lpstr>
      <vt:lpstr>Угадав загадку вы узнаете, что пошёл собирать мальчик.</vt:lpstr>
      <vt:lpstr>Помогите мальчику сосчитать сколько яблок  он собрал?</vt:lpstr>
      <vt:lpstr>Угадав загадку вы узнаете, что пошла собирать девочка.</vt:lpstr>
      <vt:lpstr>Помогите девочке собрать  огурцы. Сколько она огурцов собрала?</vt:lpstr>
      <vt:lpstr>Угадав загадку вы узнаете, что пошёл собирать папа.</vt:lpstr>
      <vt:lpstr>Помогите папе собрать  лук. Сколько он лука собрал?</vt:lpstr>
      <vt:lpstr>Угадав загадку вы узнаете, что пошла собирать мама.</vt:lpstr>
      <vt:lpstr>Помогите маме собрать  капусту. Сколько она капусты собрала?</vt:lpstr>
      <vt:lpstr>Посмотрите на картинку и назовите, что собрали, а что ещё осталось собрать в огороде?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Шагитова Елена Дмитриевна</dc:creator>
  <cp:lastModifiedBy>земфира</cp:lastModifiedBy>
  <cp:revision>26</cp:revision>
  <dcterms:created xsi:type="dcterms:W3CDTF">2015-07-21T19:33:31Z</dcterms:created>
  <dcterms:modified xsi:type="dcterms:W3CDTF">2017-04-14T12:03:16Z</dcterms:modified>
</cp:coreProperties>
</file>